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300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F7E75B-F4A8-4A16-A68C-3F5E12CF68F5}" type="datetimeFigureOut">
              <a:rPr lang="nl-NL" smtClean="0"/>
              <a:t>7-10-2014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AAA1FB-D408-40D3-93CF-FA1CDB8AC9C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ZOdQRWtSl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lab61Vu6pK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9jQ8ibRBE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lHjOQ92qC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Hulp bij uitscheiding van </a:t>
            </a:r>
            <a:r>
              <a:rPr lang="nl-NL" dirty="0"/>
              <a:t>u</a:t>
            </a:r>
            <a:r>
              <a:rPr lang="nl-NL" dirty="0" smtClean="0"/>
              <a:t>rine en feces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Hulp bieden bij de uitscheiding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275382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Teststrips</a:t>
            </a:r>
            <a:r>
              <a:rPr lang="nl-NL" dirty="0" smtClean="0"/>
              <a:t>  of urinestick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Urine kan afwijkend </a:t>
            </a:r>
            <a:r>
              <a:rPr lang="nl-NL" smtClean="0"/>
              <a:t>zijn bijv.: </a:t>
            </a:r>
            <a:r>
              <a:rPr lang="nl-NL" dirty="0" smtClean="0"/>
              <a:t>suiker bij diabetes en eiwit bij ontstekingen.</a:t>
            </a:r>
          </a:p>
          <a:p>
            <a:endParaRPr lang="nl-NL" dirty="0" smtClean="0"/>
          </a:p>
          <a:p>
            <a:r>
              <a:rPr lang="nl-NL" dirty="0" smtClean="0"/>
              <a:t>Met </a:t>
            </a:r>
            <a:r>
              <a:rPr lang="nl-NL" dirty="0" err="1" smtClean="0"/>
              <a:t>teststrips</a:t>
            </a:r>
            <a:r>
              <a:rPr lang="nl-NL" dirty="0" smtClean="0"/>
              <a:t> kunnen afwijkingen aangetoond worden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9335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Bij afwijkingen of soms moet je observatiegegevens altijd rapporteren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66099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Soortelijke gewicht (</a:t>
            </a:r>
            <a:r>
              <a:rPr lang="nl-NL" dirty="0" err="1" smtClean="0"/>
              <a:t>sg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Sg: verstaan we het gewicht van een liter vloeistof uitgedrukt in grammen.</a:t>
            </a:r>
          </a:p>
          <a:p>
            <a:r>
              <a:rPr lang="nl-NL" dirty="0" smtClean="0"/>
              <a:t>Met een refractometer </a:t>
            </a:r>
            <a:r>
              <a:rPr lang="nl-NL" dirty="0"/>
              <a:t>gekeken naar de concentratie (soortelijk gewicht) van de urine</a:t>
            </a:r>
            <a:endParaRPr lang="nl-NL" dirty="0" smtClean="0"/>
          </a:p>
          <a:p>
            <a:r>
              <a:rPr lang="nl-NL" dirty="0" smtClean="0"/>
              <a:t>Hoe hoger de concentratie van urine hoe hoger het </a:t>
            </a:r>
            <a:r>
              <a:rPr lang="nl-NL" dirty="0" err="1" smtClean="0"/>
              <a:t>sg</a:t>
            </a:r>
            <a:r>
              <a:rPr lang="nl-NL" dirty="0" smtClean="0"/>
              <a:t>.</a:t>
            </a:r>
          </a:p>
          <a:p>
            <a:r>
              <a:rPr lang="nl-NL" dirty="0" smtClean="0"/>
              <a:t>Het </a:t>
            </a:r>
            <a:r>
              <a:rPr lang="nl-NL" dirty="0" err="1" smtClean="0"/>
              <a:t>sg</a:t>
            </a:r>
            <a:r>
              <a:rPr lang="nl-NL" dirty="0" smtClean="0"/>
              <a:t> is laag als er veel gedronken wordt.</a:t>
            </a:r>
          </a:p>
          <a:p>
            <a:r>
              <a:rPr lang="nl-NL" dirty="0" smtClean="0"/>
              <a:t>Bij geringe vochtgebruik wordt het hoger</a:t>
            </a:r>
          </a:p>
          <a:p>
            <a:r>
              <a:rPr lang="nl-NL" dirty="0" smtClean="0"/>
              <a:t>Een hoge </a:t>
            </a:r>
            <a:r>
              <a:rPr lang="nl-NL" dirty="0" err="1" smtClean="0"/>
              <a:t>sg</a:t>
            </a:r>
            <a:r>
              <a:rPr lang="nl-NL" dirty="0" smtClean="0"/>
              <a:t> kan wijzen op diabetes, uitdroging, ontsteking</a:t>
            </a:r>
          </a:p>
          <a:p>
            <a:r>
              <a:rPr lang="nl-NL" dirty="0" smtClean="0"/>
              <a:t>Een lage </a:t>
            </a:r>
            <a:r>
              <a:rPr lang="nl-NL" dirty="0" err="1" smtClean="0"/>
              <a:t>sg</a:t>
            </a:r>
            <a:r>
              <a:rPr lang="nl-NL" dirty="0" smtClean="0"/>
              <a:t>: wanneer nieren te veel water uitscheiden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91537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1" y="4372168"/>
            <a:ext cx="6974160" cy="11430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Laboratoriumonderzoek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 het stellen voor een medische diagnose</a:t>
            </a:r>
          </a:p>
          <a:p>
            <a:endParaRPr lang="nl-NL" dirty="0"/>
          </a:p>
          <a:p>
            <a:r>
              <a:rPr lang="nl-NL" dirty="0" smtClean="0"/>
              <a:t>Bacteriologische onderzoek: </a:t>
            </a:r>
            <a:r>
              <a:rPr lang="nl-NL" dirty="0" err="1" smtClean="0"/>
              <a:t>midstream</a:t>
            </a:r>
            <a:r>
              <a:rPr lang="nl-NL" dirty="0" smtClean="0"/>
              <a:t>-urine </a:t>
            </a:r>
          </a:p>
          <a:p>
            <a:endParaRPr lang="nl-NL" dirty="0"/>
          </a:p>
          <a:p>
            <a:r>
              <a:rPr lang="nl-NL" dirty="0" err="1" smtClean="0"/>
              <a:t>Midstream</a:t>
            </a:r>
            <a:r>
              <a:rPr lang="nl-NL" dirty="0" smtClean="0"/>
              <a:t>-urine: eerst geslacht wassen, de eerste urine vang je niet op, het middengedeelte wel van urine.</a:t>
            </a:r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6091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 bij urineren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De te bieden hulp is bij elke zorgvragers anders </a:t>
            </a:r>
          </a:p>
          <a:p>
            <a:pPr marL="45720" indent="0">
              <a:buNone/>
            </a:pPr>
            <a:endParaRPr lang="nl-NL" dirty="0" smtClean="0"/>
          </a:p>
          <a:p>
            <a:r>
              <a:rPr lang="nl-NL" dirty="0" smtClean="0"/>
              <a:t>Privacy</a:t>
            </a:r>
          </a:p>
          <a:p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8264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 kunnen urineren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Ondanks volle blaas </a:t>
            </a:r>
            <a:r>
              <a:rPr lang="nl-NL" dirty="0" smtClean="0"/>
              <a:t>kan de zorgvrager </a:t>
            </a:r>
            <a:r>
              <a:rPr lang="nl-NL" dirty="0" smtClean="0"/>
              <a:t>soms niet urineren, oorzaak kan zowel psychisch als lichamelijk zijn.</a:t>
            </a:r>
          </a:p>
          <a:p>
            <a:endParaRPr lang="nl-NL" dirty="0"/>
          </a:p>
          <a:p>
            <a:r>
              <a:rPr lang="nl-NL" dirty="0" smtClean="0"/>
              <a:t>Afhankelijk van de oorzaak kun je maatregelen nemen:</a:t>
            </a:r>
          </a:p>
          <a:p>
            <a:pPr marL="45720" indent="0">
              <a:buNone/>
            </a:pPr>
            <a:r>
              <a:rPr lang="nl-NL" dirty="0" smtClean="0"/>
              <a:t>-zo natuurlijke houding neemt bij urineren.</a:t>
            </a:r>
          </a:p>
          <a:p>
            <a:pPr marL="45720" indent="0">
              <a:buNone/>
            </a:pPr>
            <a:r>
              <a:rPr lang="nl-NL" dirty="0" smtClean="0"/>
              <a:t>-waterkraan laten lopen.</a:t>
            </a:r>
          </a:p>
          <a:p>
            <a:pPr marL="45720" indent="0">
              <a:buNone/>
            </a:pPr>
            <a:r>
              <a:rPr lang="nl-NL" dirty="0" smtClean="0"/>
              <a:t>-privacy</a:t>
            </a:r>
          </a:p>
          <a:p>
            <a:pPr marL="45720" indent="0">
              <a:buNone/>
            </a:pPr>
            <a:r>
              <a:rPr lang="nl-NL" dirty="0" smtClean="0"/>
              <a:t>-gun de tijd.</a:t>
            </a:r>
          </a:p>
          <a:p>
            <a:pPr marL="45720" indent="0">
              <a:buNone/>
            </a:pPr>
            <a:r>
              <a:rPr lang="nl-NL" dirty="0" smtClean="0"/>
              <a:t>-spoel geslachtsorganen met warm water</a:t>
            </a:r>
          </a:p>
        </p:txBody>
      </p:sp>
    </p:spTree>
    <p:extLst>
      <p:ext uri="{BB962C8B-B14F-4D97-AF65-F5344CB8AC3E}">
        <p14:creationId xmlns:p14="http://schemas.microsoft.com/office/powerpoint/2010/main" val="31224337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Bladderscan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Controleren of er urine in de blaas achterblijft bij een zorgvrager die niet of onvoldoende kan uitplassen. </a:t>
            </a:r>
          </a:p>
          <a:p>
            <a:endParaRPr lang="nl-NL" dirty="0"/>
          </a:p>
          <a:p>
            <a:r>
              <a:rPr lang="nl-NL" dirty="0" smtClean="0"/>
              <a:t>Behulp van geluidsgolven 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48880"/>
            <a:ext cx="3199035" cy="222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217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Urine-incontinentie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Urine-incontinentie: onwilligkeurig verlies van urine ( bijv. na bevalling verzwakking van blaas).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Een op de 20 mensen lijden hieraan.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Komt ook op jonge leeftijd voor.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Schaamte en  jezelf vies voelen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2819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 incontinentie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84960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Stress-of inspanningsincontinentie: gevolg van verslapping bekkenbodemspieren.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err="1" smtClean="0"/>
              <a:t>Urge</a:t>
            </a:r>
            <a:r>
              <a:rPr lang="nl-NL" dirty="0" smtClean="0"/>
              <a:t>-of aandrangincontinentie: meteen moeten plassen als er aandrang is.</a:t>
            </a:r>
          </a:p>
          <a:p>
            <a:endParaRPr lang="nl-NL" dirty="0" smtClean="0"/>
          </a:p>
          <a:p>
            <a:r>
              <a:rPr lang="nl-NL" dirty="0" smtClean="0"/>
              <a:t>Overloopincontinentie: regelmatig druppeltjes urine verliezen (oorzaak overvolle blaas, waarbij geen aandrang wordt gevoeld).</a:t>
            </a:r>
          </a:p>
          <a:p>
            <a:endParaRPr lang="nl-NL" dirty="0" smtClean="0"/>
          </a:p>
          <a:p>
            <a:r>
              <a:rPr lang="nl-NL" dirty="0" smtClean="0"/>
              <a:t>Druppelincontinentie: langdurig nadruppelen na urinelozing (vergrote prostaat meestal de oorzaak).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14715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 incontinentie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Reflexincontinentie: stoornis aan zenuwstelsel (bij verlammingen geen controle over de blaasspieren).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Incontinentie door psychische oorzaken.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Hormonale incontinentie: menopauze.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Incontinentie bij ouderen: blaascapaciteit wordt steeds minder met de loop van jaren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0028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Functie nieren:</a:t>
            </a:r>
            <a:br>
              <a:rPr lang="nl-NL" dirty="0" smtClean="0"/>
            </a:br>
            <a:r>
              <a:rPr lang="nl-NL" dirty="0" smtClean="0"/>
              <a:t>afvalproducten, zout en overtollig water uit het bloed te verwijderen.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6984776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9638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Urine opvangsysteem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Condoomkatheter: voorkant een opening, hier zit de slang naar urinezakje bevestigd.</a:t>
            </a:r>
          </a:p>
          <a:p>
            <a:endParaRPr lang="nl-NL" dirty="0"/>
          </a:p>
          <a:p>
            <a:r>
              <a:rPr lang="nl-NL" dirty="0" smtClean="0"/>
              <a:t>Blaaskatheter: flexibele buis door </a:t>
            </a:r>
          </a:p>
          <a:p>
            <a:pPr marL="45720" indent="0">
              <a:buNone/>
            </a:pPr>
            <a:r>
              <a:rPr lang="nl-NL" dirty="0" smtClean="0"/>
              <a:t>de urinebuis in de blaas om de urine af te voeren.</a:t>
            </a:r>
          </a:p>
          <a:p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476" y="1677938"/>
            <a:ext cx="2511524" cy="251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543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Verblijfskatheter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 een langere periode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Hygiënisch werken bij het vervangen van urinezakjes i.v.m. hoge kans op urineweginfectie.</a:t>
            </a:r>
          </a:p>
          <a:p>
            <a:pPr marL="45720" indent="0">
              <a:buNone/>
            </a:pPr>
            <a:endParaRPr lang="nl-NL" dirty="0" smtClean="0"/>
          </a:p>
          <a:p>
            <a:r>
              <a:rPr lang="nl-NL" dirty="0" smtClean="0"/>
              <a:t>Regelmatig controleren of het urine goed loopt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6340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Supra pubis katheter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Door de buikwand direct in de blaas is ingebracht.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Als het katheter via urineleider heel moeilijk of niet gaat, wordt supra pubis katheter ingebracht (bijv. door een vergrote prostaat). </a:t>
            </a:r>
            <a:br>
              <a:rPr lang="nl-NL" dirty="0" smtClean="0"/>
            </a:br>
            <a:r>
              <a:rPr lang="nl-NL" dirty="0" smtClean="0"/>
              <a:t>Maar ook als de zorgvrager steeds urineweginfectie heeft.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21605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Uitscheiding Feces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06817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Ontlasting bestaat uit: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nl-NL" dirty="0" smtClean="0"/>
              <a:t>Ongeveer 75 % water</a:t>
            </a:r>
          </a:p>
          <a:p>
            <a:r>
              <a:rPr lang="nl-NL" dirty="0" smtClean="0"/>
              <a:t>Afgeschilferd darmslijmvlies</a:t>
            </a:r>
          </a:p>
          <a:p>
            <a:r>
              <a:rPr lang="nl-NL" dirty="0" smtClean="0"/>
              <a:t>Zouten en slijm</a:t>
            </a:r>
          </a:p>
          <a:p>
            <a:r>
              <a:rPr lang="nl-NL" dirty="0" smtClean="0"/>
              <a:t>Bacteriën</a:t>
            </a:r>
          </a:p>
          <a:p>
            <a:r>
              <a:rPr lang="nl-NL" dirty="0" smtClean="0"/>
              <a:t>Afvalproducten van voeding</a:t>
            </a:r>
          </a:p>
          <a:p>
            <a:r>
              <a:rPr lang="nl-NL" dirty="0" smtClean="0"/>
              <a:t>Galkleurstof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dirty="0">
                <a:hlinkClick r:id="rId2"/>
              </a:rPr>
              <a:t>S</a:t>
            </a:r>
            <a:r>
              <a:rPr lang="nl-NL" dirty="0" smtClean="0">
                <a:hlinkClick r:id="rId2"/>
              </a:rPr>
              <a:t>pijsvertering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0649"/>
            <a:ext cx="3312368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9946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Feces observeren: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Frequentie			</a:t>
            </a:r>
          </a:p>
          <a:p>
            <a:r>
              <a:rPr lang="nl-NL" dirty="0" smtClean="0"/>
              <a:t>Hoeveelheid</a:t>
            </a:r>
          </a:p>
          <a:p>
            <a:r>
              <a:rPr lang="nl-NL" dirty="0" smtClean="0"/>
              <a:t>Kleur</a:t>
            </a:r>
          </a:p>
          <a:p>
            <a:r>
              <a:rPr lang="nl-NL" dirty="0" smtClean="0"/>
              <a:t>Consistentie</a:t>
            </a:r>
          </a:p>
          <a:p>
            <a:r>
              <a:rPr lang="nl-NL" dirty="0" smtClean="0"/>
              <a:t>Geur</a:t>
            </a:r>
          </a:p>
          <a:p>
            <a:r>
              <a:rPr lang="nl-NL" dirty="0" smtClean="0"/>
              <a:t>Samenstelling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664"/>
            <a:ext cx="410445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203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Lage frequentie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nl-NL" sz="9600" dirty="0" smtClean="0"/>
              <a:t>Frequentie is </a:t>
            </a:r>
            <a:r>
              <a:rPr lang="nl-NL" sz="9600" dirty="0" smtClean="0"/>
              <a:t>persoonsgebonden</a:t>
            </a:r>
            <a:endParaRPr lang="nl-NL" sz="9600" dirty="0" smtClean="0"/>
          </a:p>
          <a:p>
            <a:endParaRPr lang="nl-NL" sz="8000" dirty="0"/>
          </a:p>
          <a:p>
            <a:r>
              <a:rPr lang="nl-NL" sz="8000" dirty="0" smtClean="0"/>
              <a:t>Oorzaken van een lagere frequentie kunnen zijn:</a:t>
            </a:r>
          </a:p>
          <a:p>
            <a:pPr>
              <a:buFont typeface="Georgia" pitchFamily="18" charset="0"/>
              <a:buChar char="-"/>
            </a:pPr>
            <a:r>
              <a:rPr lang="nl-NL" sz="8000" dirty="0" smtClean="0"/>
              <a:t>Cellulosearme voeding</a:t>
            </a:r>
          </a:p>
          <a:p>
            <a:pPr>
              <a:buFont typeface="Georgia" pitchFamily="18" charset="0"/>
              <a:buChar char="-"/>
            </a:pPr>
            <a:r>
              <a:rPr lang="nl-NL" sz="8000" dirty="0" smtClean="0"/>
              <a:t>Weinig geen lichaamsbeweging</a:t>
            </a:r>
          </a:p>
          <a:p>
            <a:pPr>
              <a:buFont typeface="Georgia" pitchFamily="18" charset="0"/>
              <a:buChar char="-"/>
            </a:pPr>
            <a:r>
              <a:rPr lang="nl-NL" sz="8000" dirty="0" smtClean="0"/>
              <a:t>Neurologische aandoeningen</a:t>
            </a:r>
          </a:p>
          <a:p>
            <a:pPr>
              <a:buFont typeface="Georgia" pitchFamily="18" charset="0"/>
              <a:buChar char="-"/>
            </a:pPr>
            <a:r>
              <a:rPr lang="nl-NL" sz="8000" dirty="0" smtClean="0"/>
              <a:t>Medicamenten</a:t>
            </a:r>
          </a:p>
          <a:p>
            <a:pPr>
              <a:buFont typeface="Georgia" pitchFamily="18" charset="0"/>
              <a:buChar char="-"/>
            </a:pPr>
            <a:r>
              <a:rPr lang="nl-NL" sz="8000" dirty="0" smtClean="0"/>
              <a:t>Te weinig vochtopname</a:t>
            </a:r>
          </a:p>
          <a:p>
            <a:pPr marL="45720" indent="0">
              <a:buNone/>
            </a:pPr>
            <a:endParaRPr lang="nl-NL" sz="8000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91341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Hoge frequentie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11480" indent="-342900"/>
            <a:r>
              <a:rPr lang="nl-NL" sz="2400" dirty="0"/>
              <a:t>Oorzaken van hogere frequentie kunnen </a:t>
            </a:r>
            <a:r>
              <a:rPr lang="nl-NL" sz="2400" dirty="0" smtClean="0"/>
              <a:t>zijn</a:t>
            </a:r>
            <a:endParaRPr lang="nl-NL" sz="2400" dirty="0"/>
          </a:p>
          <a:p>
            <a:pPr marL="68580" indent="0">
              <a:buNone/>
            </a:pPr>
            <a:r>
              <a:rPr lang="nl-NL" sz="2400" dirty="0" smtClean="0"/>
              <a:t>-laxerende </a:t>
            </a:r>
            <a:r>
              <a:rPr lang="nl-NL" sz="2400" dirty="0"/>
              <a:t>voeding</a:t>
            </a:r>
          </a:p>
          <a:p>
            <a:pPr marL="68580" indent="0">
              <a:buNone/>
            </a:pPr>
            <a:r>
              <a:rPr lang="nl-NL" sz="2400" dirty="0"/>
              <a:t>-maagdarmstoornis</a:t>
            </a:r>
          </a:p>
          <a:p>
            <a:pPr marL="68580" indent="0">
              <a:buNone/>
            </a:pPr>
            <a:r>
              <a:rPr lang="nl-NL" sz="2400" dirty="0"/>
              <a:t>-psychische oorzaken</a:t>
            </a:r>
          </a:p>
          <a:p>
            <a:pPr marL="68580" indent="0">
              <a:buNone/>
            </a:pPr>
            <a:r>
              <a:rPr lang="nl-NL" sz="2400" dirty="0"/>
              <a:t>-laxeermiddelen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8296523"/>
      </p:ext>
    </p:extLst>
  </p:cSld>
  <p:clrMapOvr>
    <a:masterClrMapping/>
  </p:clrMapOvr>
  <p:transition spd="slow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Is afhankelijk van hoeveelheid voeding en samenstelling voeding.</a:t>
            </a:r>
          </a:p>
          <a:p>
            <a:endParaRPr lang="nl-NL" dirty="0"/>
          </a:p>
          <a:p>
            <a:r>
              <a:rPr lang="nl-NL" dirty="0" smtClean="0"/>
              <a:t>De normale hoeveelheid is tussen 100 a 200 gram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6848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nl-NL" sz="2600" dirty="0" smtClean="0"/>
              <a:t>Normale kleur bruin, dit komt door galkleurstoffen.</a:t>
            </a:r>
          </a:p>
          <a:p>
            <a:endParaRPr lang="nl-NL" dirty="0"/>
          </a:p>
          <a:p>
            <a:r>
              <a:rPr lang="nl-NL" dirty="0" smtClean="0"/>
              <a:t>Verschillende kleurafwijkingen:</a:t>
            </a:r>
          </a:p>
          <a:p>
            <a:pPr marL="68580" indent="0">
              <a:buNone/>
            </a:pPr>
            <a:r>
              <a:rPr lang="nl-NL" dirty="0" smtClean="0"/>
              <a:t>-Stopverfkleurige ontlasting: afsluiting galwegen.</a:t>
            </a:r>
          </a:p>
          <a:p>
            <a:pPr marL="68580" indent="0">
              <a:buNone/>
            </a:pPr>
            <a:r>
              <a:rPr lang="nl-NL" dirty="0" smtClean="0"/>
              <a:t>-zwarte ontlasting: gebruik bepaalde medicijnen en </a:t>
            </a:r>
            <a:r>
              <a:rPr lang="nl-NL" dirty="0" smtClean="0"/>
              <a:t>  bloeding </a:t>
            </a:r>
            <a:r>
              <a:rPr lang="nl-NL" dirty="0" smtClean="0"/>
              <a:t>hoog in het spijsvertering.</a:t>
            </a:r>
          </a:p>
          <a:p>
            <a:pPr marL="68580" indent="0">
              <a:buNone/>
            </a:pPr>
            <a:r>
              <a:rPr lang="nl-NL" dirty="0" smtClean="0"/>
              <a:t>-helderrode ontlasting: bloeding laatste deel darmen.</a:t>
            </a:r>
          </a:p>
          <a:p>
            <a:pPr marL="68580" indent="0">
              <a:buNone/>
            </a:pPr>
            <a:r>
              <a:rPr lang="nl-NL" dirty="0" smtClean="0"/>
              <a:t>-kleurstoffen in de voeding. </a:t>
            </a:r>
          </a:p>
        </p:txBody>
      </p:sp>
    </p:spTree>
    <p:extLst>
      <p:ext uri="{BB962C8B-B14F-4D97-AF65-F5344CB8AC3E}">
        <p14:creationId xmlns:p14="http://schemas.microsoft.com/office/powerpoint/2010/main" val="41153647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Urine observeren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Lichamelijke aandoeningen kunnen zich uiten door afwijkende urine.</a:t>
            </a:r>
          </a:p>
          <a:p>
            <a:r>
              <a:rPr lang="nl-NL" dirty="0" smtClean="0"/>
              <a:t>Observatiepunten zijn:</a:t>
            </a:r>
          </a:p>
          <a:p>
            <a:pPr marL="45720" indent="0">
              <a:buNone/>
            </a:pPr>
            <a:r>
              <a:rPr lang="nl-NL" dirty="0" smtClean="0"/>
              <a:t>-frequenties</a:t>
            </a:r>
          </a:p>
          <a:p>
            <a:pPr marL="45720" indent="0">
              <a:buNone/>
            </a:pPr>
            <a:r>
              <a:rPr lang="nl-NL" dirty="0" smtClean="0"/>
              <a:t>-hoeveelheid</a:t>
            </a:r>
          </a:p>
          <a:p>
            <a:pPr marL="45720" indent="0">
              <a:buNone/>
            </a:pPr>
            <a:r>
              <a:rPr lang="nl-NL" dirty="0" smtClean="0"/>
              <a:t>-kleur</a:t>
            </a:r>
          </a:p>
          <a:p>
            <a:pPr marL="45720" indent="0">
              <a:buNone/>
            </a:pPr>
            <a:r>
              <a:rPr lang="nl-NL" dirty="0" smtClean="0"/>
              <a:t>-helderheid</a:t>
            </a:r>
          </a:p>
          <a:p>
            <a:pPr marL="45720" indent="0">
              <a:buNone/>
            </a:pPr>
            <a:r>
              <a:rPr lang="nl-NL" dirty="0" smtClean="0"/>
              <a:t>-geur</a:t>
            </a:r>
          </a:p>
          <a:p>
            <a:pPr marL="45720" indent="0">
              <a:buNone/>
            </a:pPr>
            <a:r>
              <a:rPr lang="nl-NL" dirty="0" smtClean="0"/>
              <a:t>-manier van urineren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25146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Consistentie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Consistentie: vastheid van de ontlasting.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Normale consistentie is het half vast.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Is afhankelijk van de voeding.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3702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Onaangename geur wijst </a:t>
            </a:r>
            <a:r>
              <a:rPr lang="nl-NL" dirty="0"/>
              <a:t>vaak op een verkeerde of </a:t>
            </a:r>
            <a:r>
              <a:rPr lang="nl-NL" dirty="0" smtClean="0"/>
              <a:t>overvloedige voedingen </a:t>
            </a:r>
            <a:r>
              <a:rPr lang="nl-NL" dirty="0"/>
              <a:t>als er bloed in de ontlasting </a:t>
            </a:r>
            <a:r>
              <a:rPr lang="nl-NL" dirty="0" smtClean="0"/>
              <a:t>zit. </a:t>
            </a:r>
            <a:endParaRPr lang="nl-NL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1010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Samenstelling abnormale bestanddelen: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Parasieten (lichtvormen en maden)</a:t>
            </a:r>
          </a:p>
          <a:p>
            <a:r>
              <a:rPr lang="nl-NL" dirty="0" smtClean="0"/>
              <a:t>Ingeslikte, onverteerbare voorwerpen zoals kraken en knikkers.</a:t>
            </a:r>
            <a:br>
              <a:rPr lang="nl-NL" dirty="0" smtClean="0"/>
            </a:b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Via microscoop zichtbaar:</a:t>
            </a:r>
          </a:p>
          <a:p>
            <a:r>
              <a:rPr lang="nl-NL" dirty="0" smtClean="0"/>
              <a:t>Ziekteverwekkende micro-organismen</a:t>
            </a:r>
          </a:p>
          <a:p>
            <a:r>
              <a:rPr lang="nl-NL" dirty="0" smtClean="0"/>
              <a:t>sporen bloed.</a:t>
            </a:r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91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Defecatieproblemen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nl-NL" dirty="0" smtClean="0"/>
              <a:t>Aarsmaden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Incontinentie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Diarree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Obstipatie</a:t>
            </a:r>
          </a:p>
          <a:p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5568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Aarsmaden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nl-NL" dirty="0" smtClean="0"/>
              <a:t>Komen vooral bij jonge kinderen voor</a:t>
            </a:r>
          </a:p>
          <a:p>
            <a:r>
              <a:rPr lang="nl-NL" dirty="0" smtClean="0"/>
              <a:t>Ongeveer een centimeter lange witte wormpjes</a:t>
            </a:r>
          </a:p>
          <a:p>
            <a:r>
              <a:rPr lang="nl-NL" dirty="0" smtClean="0"/>
              <a:t>Besmettelijk</a:t>
            </a:r>
            <a:r>
              <a:rPr lang="nl-NL" dirty="0"/>
              <a:t> </a:t>
            </a:r>
            <a:r>
              <a:rPr lang="nl-NL" dirty="0" smtClean="0"/>
              <a:t>(eitjes maden in de mond).</a:t>
            </a:r>
          </a:p>
          <a:p>
            <a:endParaRPr lang="nl-NL" dirty="0"/>
          </a:p>
          <a:p>
            <a:r>
              <a:rPr lang="nl-NL" dirty="0" smtClean="0"/>
              <a:t>Klachten: jeuk, slapeloosheid, prikkelbaarheid, buikpijn en ontsteking vagina.</a:t>
            </a:r>
          </a:p>
          <a:p>
            <a:endParaRPr lang="nl-NL" dirty="0"/>
          </a:p>
          <a:p>
            <a:r>
              <a:rPr lang="nl-NL" dirty="0" smtClean="0"/>
              <a:t>Behandeling: met medicijnen en hygiënische maatregelen</a:t>
            </a:r>
          </a:p>
          <a:p>
            <a:pPr marL="6858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56972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Incontinentie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nl-NL" dirty="0" smtClean="0"/>
              <a:t>Oorzaken kunnen te maken hebben met: neurologische stoornissen, dementie, bewusteloosheid en beschadiging sluitspieren. </a:t>
            </a:r>
          </a:p>
          <a:p>
            <a:endParaRPr lang="nl-NL" dirty="0"/>
          </a:p>
          <a:p>
            <a:r>
              <a:rPr lang="nl-NL" dirty="0" smtClean="0"/>
              <a:t>De mogelijkheden om ontlasting op te vangen zijn geringer en de geur is onmogelijk te verbergen.</a:t>
            </a:r>
          </a:p>
          <a:p>
            <a:endParaRPr lang="nl-NL" dirty="0"/>
          </a:p>
          <a:p>
            <a:r>
              <a:rPr lang="nl-NL" dirty="0" smtClean="0"/>
              <a:t>Soms kan een </a:t>
            </a:r>
            <a:r>
              <a:rPr lang="nl-NL" dirty="0" err="1" smtClean="0"/>
              <a:t>laxatieschema</a:t>
            </a:r>
            <a:r>
              <a:rPr lang="nl-NL" dirty="0" smtClean="0"/>
              <a:t> zorgen dat zorgvrager 24 uur of langer schoon blijft.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16119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Diarree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Kan waterdun zijn en frequent</a:t>
            </a:r>
          </a:p>
          <a:p>
            <a:endParaRPr lang="nl-NL" dirty="0"/>
          </a:p>
          <a:p>
            <a:r>
              <a:rPr lang="nl-NL" dirty="0" smtClean="0"/>
              <a:t>Diarree kan de volgende oorzaken hebben:</a:t>
            </a:r>
            <a:br>
              <a:rPr lang="nl-NL" dirty="0" smtClean="0"/>
            </a:b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Spanningen en emoties, zorgen voor een verhoogde peristaltiek(spieren spijsvertering trekken sneller samen).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Irritaties maagdarmkanaal (ontstekingen).</a:t>
            </a:r>
            <a:br>
              <a:rPr lang="nl-NL" dirty="0" smtClean="0"/>
            </a:b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Laxerende voeding (olijfolie)</a:t>
            </a:r>
          </a:p>
        </p:txBody>
      </p:sp>
    </p:spTree>
    <p:extLst>
      <p:ext uri="{BB962C8B-B14F-4D97-AF65-F5344CB8AC3E}">
        <p14:creationId xmlns:p14="http://schemas.microsoft.com/office/powerpoint/2010/main" val="244843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Obstipatie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Harde en droge ontlasting</a:t>
            </a:r>
          </a:p>
          <a:p>
            <a:endParaRPr lang="nl-NL" dirty="0"/>
          </a:p>
          <a:p>
            <a:r>
              <a:rPr lang="nl-NL" dirty="0" smtClean="0"/>
              <a:t>De consistentie van de ontlasting hangt van verschillende factoren af, zoals:</a:t>
            </a:r>
          </a:p>
          <a:p>
            <a:pPr>
              <a:buFontTx/>
              <a:buChar char="-"/>
            </a:pPr>
            <a:r>
              <a:rPr lang="nl-NL" dirty="0" smtClean="0"/>
              <a:t>Vochtgebruik.</a:t>
            </a:r>
          </a:p>
          <a:p>
            <a:pPr>
              <a:buFontTx/>
              <a:buChar char="-"/>
            </a:pPr>
            <a:r>
              <a:rPr lang="nl-NL" dirty="0" smtClean="0"/>
              <a:t>Cellulose houdt vocht vast waardoor ontlasting zachter wordt. </a:t>
            </a:r>
          </a:p>
          <a:p>
            <a:pPr>
              <a:buFontTx/>
              <a:buChar char="-"/>
            </a:pPr>
            <a:r>
              <a:rPr lang="nl-NL" dirty="0" smtClean="0"/>
              <a:t>Lichaamsbeweging.</a:t>
            </a:r>
          </a:p>
          <a:p>
            <a:pPr>
              <a:buFontTx/>
              <a:buChar char="-"/>
            </a:pPr>
            <a:r>
              <a:rPr lang="nl-NL" dirty="0" smtClean="0"/>
              <a:t>Geneesmiddelen.</a:t>
            </a:r>
          </a:p>
          <a:p>
            <a:pPr>
              <a:buFontTx/>
              <a:buChar char="-"/>
            </a:pPr>
            <a:r>
              <a:rPr lang="nl-NL" dirty="0" smtClean="0"/>
              <a:t>Bijzondere lichaamstoestanden: zwangerschap, verlammingen en aambeien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32327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Laxerende 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Vorderen de passage van de darmen door de ontlasting.</a:t>
            </a:r>
          </a:p>
          <a:p>
            <a:r>
              <a:rPr lang="nl-NL" dirty="0" smtClean="0"/>
              <a:t>Wanneer laxerende middelen gebruiken: als natuurlijke middelen niet helpen.</a:t>
            </a:r>
          </a:p>
          <a:p>
            <a:r>
              <a:rPr lang="nl-NL" dirty="0" smtClean="0"/>
              <a:t>Nadelen laxerende middelen: bij langdurige gebruik de darmen niet zonder deze middelen kunnen functioneren.</a:t>
            </a:r>
          </a:p>
          <a:p>
            <a:r>
              <a:rPr lang="nl-NL" dirty="0" smtClean="0"/>
              <a:t> Laxantia kunnen oraal of rectaal toegediend worden. </a:t>
            </a:r>
          </a:p>
          <a:p>
            <a:r>
              <a:rPr lang="nl-NL" dirty="0" smtClean="0"/>
              <a:t>Belangrijk om resultaat te observeren na gebruik laxerende middelen.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1236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Rectale laxantia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Suppositorium of zetpil met laxerende middelen. Inbrengen als iemand op de zij ligt.</a:t>
            </a:r>
          </a:p>
          <a:p>
            <a:r>
              <a:rPr lang="nl-NL" dirty="0" smtClean="0"/>
              <a:t>Klysma: via de anus laxerende vloeistof in de darm gespoten. </a:t>
            </a:r>
          </a:p>
          <a:p>
            <a:r>
              <a:rPr lang="nl-NL" dirty="0" smtClean="0"/>
              <a:t>Veel gebruikte klysma’s zijn: microklysma en fosfaatklysma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0113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Frequentie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Uitgangspunt: wat is normaal voor een zorgvrager.</a:t>
            </a:r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Frequentie kan verhoogd zijn door:</a:t>
            </a:r>
          </a:p>
          <a:p>
            <a:pPr marL="45720" indent="0">
              <a:buNone/>
            </a:pPr>
            <a:r>
              <a:rPr lang="nl-NL" dirty="0" smtClean="0"/>
              <a:t>nervositeit, blaasontsteking, zwangerschap en medicatie.</a:t>
            </a:r>
          </a:p>
          <a:p>
            <a:pPr marL="45720" indent="0">
              <a:buNone/>
            </a:pPr>
            <a:r>
              <a:rPr lang="nl-NL" dirty="0"/>
              <a:t>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Frequentie kan vermindert zijn door:</a:t>
            </a:r>
          </a:p>
          <a:p>
            <a:pPr marL="45720" indent="0">
              <a:buNone/>
            </a:pPr>
            <a:r>
              <a:rPr lang="nl-NL" dirty="0" smtClean="0"/>
              <a:t>-nierfunctiestoornis, onvoldoende hartwerking, verlies van vocht op een andere manier. 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65921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Microklysma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nl-NL" dirty="0" smtClean="0"/>
              <a:t>Laxerende vloeistof, is prikkelend voor de darmen.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Wordt toegepast bij verstoppingen op het laatste deel van de darmen.</a:t>
            </a:r>
          </a:p>
          <a:p>
            <a:endParaRPr lang="nl-NL" dirty="0"/>
          </a:p>
          <a:p>
            <a:r>
              <a:rPr lang="nl-NL" dirty="0" smtClean="0"/>
              <a:t>Bij toedienen in de buurt van het toilet zijn.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Toedienen als de zorgvrager ligt. </a:t>
            </a:r>
          </a:p>
        </p:txBody>
      </p:sp>
    </p:spTree>
    <p:extLst>
      <p:ext uri="{BB962C8B-B14F-4D97-AF65-F5344CB8AC3E}">
        <p14:creationId xmlns:p14="http://schemas.microsoft.com/office/powerpoint/2010/main" val="3105822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Fosfaatklysma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Laxerende vloeistof Is heftiger als microklysma.</a:t>
            </a:r>
          </a:p>
          <a:p>
            <a:r>
              <a:rPr lang="nl-NL" dirty="0" smtClean="0"/>
              <a:t>De hoeveelheid vloeistof kan variëren.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Toedienen het best op de zij, zodat de vloeistof het verst in de darmen loopt.</a:t>
            </a:r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52124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Ontlasting manueel verwijderen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Als laxerende middelen geen resultaat opleveren, kan het zijn dat ontlasting met vingers </a:t>
            </a:r>
            <a:r>
              <a:rPr lang="nl-NL" dirty="0"/>
              <a:t>v</a:t>
            </a:r>
            <a:r>
              <a:rPr lang="nl-NL" dirty="0" smtClean="0"/>
              <a:t>erwijderd moet worden.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De behandeling alleen bij hoge uitzondering, vereist veel vaardigheden.</a:t>
            </a:r>
          </a:p>
          <a:p>
            <a:endParaRPr lang="nl-NL" dirty="0"/>
          </a:p>
          <a:p>
            <a:r>
              <a:rPr lang="nl-NL" dirty="0" smtClean="0"/>
              <a:t>Is voor de zorgvrager zeer vervelend.</a:t>
            </a:r>
          </a:p>
          <a:p>
            <a:pPr marL="6858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244993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Aambeien</a:t>
            </a:r>
            <a:r>
              <a:rPr lang="nl-NL" dirty="0" smtClean="0"/>
              <a:t> of hemorroïden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smtClean="0"/>
              <a:t>Zijn uitgezette aderen rondom anus.</a:t>
            </a:r>
          </a:p>
          <a:p>
            <a:r>
              <a:rPr lang="nl-NL" dirty="0" smtClean="0"/>
              <a:t>Oorzaak is meestal veel persen.</a:t>
            </a:r>
          </a:p>
          <a:p>
            <a:r>
              <a:rPr lang="nl-NL" dirty="0" smtClean="0"/>
              <a:t>Kunnen jeuk, bloed en pijn veroorzaken.</a:t>
            </a:r>
          </a:p>
          <a:p>
            <a:r>
              <a:rPr lang="nl-NL" dirty="0" smtClean="0"/>
              <a:t>Koude kompressen kunnen verlichting geven.</a:t>
            </a:r>
          </a:p>
          <a:p>
            <a:pPr marL="68580" indent="0">
              <a:buNone/>
            </a:pPr>
            <a:endParaRPr lang="nl-NL" dirty="0"/>
          </a:p>
          <a:p>
            <a:r>
              <a:rPr lang="nl-NL" dirty="0" smtClean="0"/>
              <a:t>Behandeling: ontlasting zacht houden en evt. zalf of zetpillen door de arts.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28210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Is afhankelijk hoeveel vocht je binnen krijgt.</a:t>
            </a:r>
          </a:p>
          <a:p>
            <a:r>
              <a:rPr lang="nl-NL" dirty="0" smtClean="0"/>
              <a:t>Per 24 uur gemiddeld 1 ½ liter urine 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 smtClean="0"/>
              <a:t>Geringe urineproductie: nieraandoeningen, braken, diarree en hart en vaatziekten.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 smtClean="0"/>
              <a:t>Verhoogde urineproductie: Diabetes mellitus</a:t>
            </a:r>
            <a:br>
              <a:rPr lang="nl-NL" dirty="0" smtClean="0"/>
            </a:b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Het kan van belang  zijn om soms 24 uur urineproductie te observeren: verzamelen van 24-uursurine.</a:t>
            </a:r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6521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92888" cy="576064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nl-NL" dirty="0" smtClean="0"/>
              <a:t>Verse urine is lichtgeel (kleur wordt bepaald door concentratie van opgeloste stoffen).</a:t>
            </a:r>
          </a:p>
          <a:p>
            <a:r>
              <a:rPr lang="nl-NL" dirty="0" smtClean="0"/>
              <a:t>Wanneer urine veel water bevat: dan is de kleur licht.</a:t>
            </a:r>
          </a:p>
          <a:p>
            <a:r>
              <a:rPr lang="nl-NL" dirty="0" smtClean="0"/>
              <a:t>Wanneer urine weinig water bevat dan is urine donker.</a:t>
            </a:r>
          </a:p>
          <a:p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Volgende afwijkingen in de kleur van urine: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donkergele, donkerbruine wijst op leveraandoeningen.</a:t>
            </a:r>
          </a:p>
          <a:p>
            <a:pPr marL="45720" indent="0">
              <a:buNone/>
            </a:pPr>
            <a:r>
              <a:rPr lang="nl-NL" dirty="0" smtClean="0"/>
              <a:t>-Roze, roodbruine of vleeskleurige urine: bloed in de urine.</a:t>
            </a:r>
            <a:br>
              <a:rPr lang="nl-NL" dirty="0" smtClean="0"/>
            </a:br>
            <a:r>
              <a:rPr lang="nl-NL" dirty="0" smtClean="0"/>
              <a:t>-Roodachtige urine: medicijnen of kleurstoffen van de voeding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113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Helderheid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Urine is normaal helder.</a:t>
            </a:r>
          </a:p>
          <a:p>
            <a:endParaRPr lang="nl-NL" dirty="0"/>
          </a:p>
          <a:p>
            <a:r>
              <a:rPr lang="nl-NL" dirty="0" smtClean="0"/>
              <a:t>Troebele urine wordt veroorzaakt door bacteriën, eiwitten en pus.</a:t>
            </a:r>
            <a:br>
              <a:rPr lang="nl-NL" dirty="0" smtClean="0"/>
            </a:b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0024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Bij urineweginfectie is de geur onaangenaam.</a:t>
            </a:r>
            <a:br>
              <a:rPr lang="nl-NL" dirty="0" smtClean="0"/>
            </a:br>
            <a:endParaRPr lang="nl-NL" dirty="0" smtClean="0"/>
          </a:p>
          <a:p>
            <a:pPr marL="45720" indent="0">
              <a:buNone/>
            </a:pPr>
            <a:endParaRPr lang="nl-NL" dirty="0" smtClean="0"/>
          </a:p>
          <a:p>
            <a:r>
              <a:rPr lang="nl-NL" dirty="0" smtClean="0"/>
              <a:t>Bij suikerziekte kan de urine zoetig ruiken.</a:t>
            </a:r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81614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Manieren van urineren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Gezonde mensen: urineren pijnloos en kunnen hun blaas in een keer leggen.</a:t>
            </a:r>
          </a:p>
          <a:p>
            <a:endParaRPr lang="nl-NL" dirty="0"/>
          </a:p>
          <a:p>
            <a:r>
              <a:rPr lang="nl-NL" dirty="0" smtClean="0"/>
              <a:t>Het komt voor dat dat mensen niet of moeilijk kunnen urineren:</a:t>
            </a:r>
          </a:p>
          <a:p>
            <a:pPr>
              <a:buFontTx/>
              <a:buChar char="-"/>
            </a:pPr>
            <a:r>
              <a:rPr lang="nl-NL" dirty="0" smtClean="0"/>
              <a:t>Direct na de bevalling (urinebuis opgezwollen).</a:t>
            </a:r>
          </a:p>
          <a:p>
            <a:pPr>
              <a:buFontTx/>
              <a:buChar char="-"/>
            </a:pPr>
            <a:r>
              <a:rPr lang="nl-NL" dirty="0" smtClean="0"/>
              <a:t>Neurologische aandoeningen (dwarslaesie en open rug).</a:t>
            </a:r>
          </a:p>
          <a:p>
            <a:pPr>
              <a:buFontTx/>
              <a:buChar char="-"/>
            </a:pPr>
            <a:r>
              <a:rPr lang="nl-NL" dirty="0" smtClean="0"/>
              <a:t>Aangeboren afwijkingen</a:t>
            </a:r>
          </a:p>
          <a:p>
            <a:pPr>
              <a:buFontTx/>
              <a:buChar char="-"/>
            </a:pPr>
            <a:r>
              <a:rPr lang="nl-NL" dirty="0" smtClean="0"/>
              <a:t>Bij mannen met een vergrote prostaat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4271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264</TotalTime>
  <Words>1067</Words>
  <Application>Microsoft Office PowerPoint</Application>
  <PresentationFormat>Diavoorstelling (4:3)</PresentationFormat>
  <Paragraphs>249</Paragraphs>
  <Slides>43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43</vt:i4>
      </vt:variant>
    </vt:vector>
  </HeadingPairs>
  <TitlesOfParts>
    <vt:vector size="44" baseType="lpstr">
      <vt:lpstr>Slipstream</vt:lpstr>
      <vt:lpstr>Hulp bieden bij de uitscheiding</vt:lpstr>
      <vt:lpstr>PowerPoint-presentatie</vt:lpstr>
      <vt:lpstr>Urine observeren</vt:lpstr>
      <vt:lpstr>Frequentie</vt:lpstr>
      <vt:lpstr>Hoeveelheid</vt:lpstr>
      <vt:lpstr>Kleur</vt:lpstr>
      <vt:lpstr>Helderheid</vt:lpstr>
      <vt:lpstr>Geur</vt:lpstr>
      <vt:lpstr>Manieren van urineren</vt:lpstr>
      <vt:lpstr>Teststrips  of urinestick</vt:lpstr>
      <vt:lpstr>Rapportage</vt:lpstr>
      <vt:lpstr>Soortelijke gewicht (sg)</vt:lpstr>
      <vt:lpstr>Laboratoriumonderzoek</vt:lpstr>
      <vt:lpstr>Hulp bij urineren</vt:lpstr>
      <vt:lpstr>Niet kunnen urineren</vt:lpstr>
      <vt:lpstr>Bladderscan</vt:lpstr>
      <vt:lpstr>Urine-incontinentie</vt:lpstr>
      <vt:lpstr>Vormen incontinentie</vt:lpstr>
      <vt:lpstr>Vormen incontinentie</vt:lpstr>
      <vt:lpstr>Urine opvangsysteem</vt:lpstr>
      <vt:lpstr>Verblijfskatheter</vt:lpstr>
      <vt:lpstr>Supra pubis katheter</vt:lpstr>
      <vt:lpstr>Uitscheiding Feces</vt:lpstr>
      <vt:lpstr>Ontlasting bestaat uit:</vt:lpstr>
      <vt:lpstr>Feces observeren:</vt:lpstr>
      <vt:lpstr>Lage frequentie</vt:lpstr>
      <vt:lpstr>Hoge frequentie</vt:lpstr>
      <vt:lpstr>Hoeveelheid</vt:lpstr>
      <vt:lpstr>Kleur</vt:lpstr>
      <vt:lpstr>Consistentie</vt:lpstr>
      <vt:lpstr>Geur</vt:lpstr>
      <vt:lpstr>Samenstelling abnormale bestanddelen:</vt:lpstr>
      <vt:lpstr>Defecatieproblemen</vt:lpstr>
      <vt:lpstr>Aarsmaden</vt:lpstr>
      <vt:lpstr>Incontinentie</vt:lpstr>
      <vt:lpstr>Diarree</vt:lpstr>
      <vt:lpstr>Obstipatie</vt:lpstr>
      <vt:lpstr>Laxerende middelen</vt:lpstr>
      <vt:lpstr>Rectale laxantia</vt:lpstr>
      <vt:lpstr>Microklysma</vt:lpstr>
      <vt:lpstr>Fosfaatklysma</vt:lpstr>
      <vt:lpstr>Ontlasting manueel verwijderen</vt:lpstr>
      <vt:lpstr>Aambeien of hemorroïden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Uitscheiding urine</dc:title>
  <dc:creator>Hoxhaj,G.</dc:creator>
  <cp:lastModifiedBy>Dijken-Meijering,M. van</cp:lastModifiedBy>
  <cp:revision>16</cp:revision>
  <dcterms:created xsi:type="dcterms:W3CDTF">2012-10-07T16:40:37Z</dcterms:created>
  <dcterms:modified xsi:type="dcterms:W3CDTF">2014-10-07T13:00:54Z</dcterms:modified>
</cp:coreProperties>
</file>